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9b06d8c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9b06d8c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06d8c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9b06d8c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9b06d8c1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9b06d8c1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9b06d8c1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9b06d8c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9b06d8c1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19b06d8c1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9b06d8c1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9b06d8c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9b06d8c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9b06d8c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9b06d8c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9b06d8c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9b06d8c1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19b06d8c1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9b06d8c1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9b06d8c1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9b06d8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9b06d8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9b06d8c1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9b06d8c1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9b06d8c1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9b06d8c1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9b06d8c1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9b06d8c1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9b06d8c1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9b06d8c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9b06d8c1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9b06d8c1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9b06d8c1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9b06d8c1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9b06d8c1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9b06d8c1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9b06d8c1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9b06d8c1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9b06d8c1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9b06d8c1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9b06d8c1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19b06d8c1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9b06d8c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9b06d8c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9b06d8c1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9b06d8c1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9b06d8c1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9b06d8c1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9b06d8c1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9b06d8c1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9b06d8c1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9b06d8c1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9b06d8c1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9b06d8c1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9b06d8c1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9b06d8c1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9b06d8c1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9b06d8c1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9b06d8c1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9b06d8c1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9b06d8c1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9b06d8c1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9b06d8c1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9b06d8c1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9b06d8c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9b06d8c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9b06d8c1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19b06d8c1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9b06d8c1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19b06d8c1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9b06d8c1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19b06d8c1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9b06d8c1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19b06d8c1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9b06d8c1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19b06d8c1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9b06d8c1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19b06d8c1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19b06d8c1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19b06d8c1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9b06d8c1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19b06d8c1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9b06d8c1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19b06d8c1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9b06d8c1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19b06d8c1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9b06d8c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9b06d8c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9b06d8c1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19b06d8c1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19b06d8c1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19b06d8c1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9b06d8c1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9b06d8c1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9b06d8c1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19b06d8c1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9b06d8c1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9b06d8c1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19b06d8c1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19b06d8c1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9b06d8c1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19b06d8c1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19b06d8c1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19b06d8c1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19b06d8c1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19b06d8c1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9b06d8c1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9b06d8c1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9b06d8c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9b06d8c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19b06d8c1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19b06d8c1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19b06d8c1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19b06d8c1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19b06d8c1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19b06d8c1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19b06d8c1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19b06d8c1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18def339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18def339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9b06d8c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9b06d8c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9b06d8c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19b06d8c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9b06d8c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9b06d8c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rt-resistor-220.png"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80098" y="900125"/>
            <a:ext cx="922975" cy="4023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-button.png"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425" y="1864925"/>
            <a:ext cx="1540875" cy="2093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-led.png"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775" y="1452975"/>
            <a:ext cx="1221850" cy="3524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-arduino-uno.png" id="13" name="Google Shape;1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507123" y="762588"/>
            <a:ext cx="5032075" cy="36183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50" y="3444650"/>
            <a:ext cx="9144000" cy="16989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311750" y="3587150"/>
            <a:ext cx="8520600" cy="14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Malgun Gothic"/>
              <a:buNone/>
              <a:defRPr b="1" sz="6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descr="logo.png" id="17" name="Google Shape;17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1"/>
            <a:ext cx="4299750" cy="9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기본 내용">
  <p:cSld name="CUSTOM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코드 &amp; 기본 내용">
  <p:cSld name="CUSTOM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114825" y="83500"/>
            <a:ext cx="4958100" cy="4976400"/>
          </a:xfrm>
          <a:prstGeom prst="rect">
            <a:avLst/>
          </a:prstGeom>
          <a:solidFill>
            <a:srgbClr val="EDEDED"/>
          </a:solidFill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함수 설명">
  <p:cSld name="CUSTOM_2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114825" y="83500"/>
            <a:ext cx="8946000" cy="4976400"/>
          </a:xfrm>
          <a:prstGeom prst="rect">
            <a:avLst/>
          </a:prstGeom>
          <a:solidFill>
            <a:srgbClr val="E8F5F8"/>
          </a:solidFill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&amp; 코드">
  <p:cSld name="TITLE_ONLY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404625"/>
            <a:ext cx="9144000" cy="6534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114825" y="1125525"/>
            <a:ext cx="8933400" cy="3934500"/>
          </a:xfrm>
          <a:prstGeom prst="rect">
            <a:avLst/>
          </a:prstGeom>
          <a:solidFill>
            <a:srgbClr val="EDEDED"/>
          </a:solidFill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기본 내용">
  <p:cSld name="CUSTOM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8" name="Google Shape;78;p18"/>
          <p:cNvSpPr/>
          <p:nvPr/>
        </p:nvSpPr>
        <p:spPr>
          <a:xfrm>
            <a:off x="0" y="404625"/>
            <a:ext cx="9144000" cy="6534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섹션 헤더 - 쉬어가는 페이지">
  <p:cSld name="SECTION_HEADER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/>
          <p:nvPr/>
        </p:nvSpPr>
        <p:spPr>
          <a:xfrm>
            <a:off x="0" y="1765800"/>
            <a:ext cx="9144000" cy="1611900"/>
          </a:xfrm>
          <a:prstGeom prst="rect">
            <a:avLst/>
          </a:prstGeom>
          <a:solidFill>
            <a:srgbClr val="B276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algun Gothic"/>
              <a:buNone/>
              <a:defRPr b="1" sz="5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기본 내용 (보라)">
  <p:cSld name="CUSTOM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6" name="Google Shape;86;p20"/>
          <p:cNvSpPr/>
          <p:nvPr/>
        </p:nvSpPr>
        <p:spPr>
          <a:xfrm>
            <a:off x="0" y="404625"/>
            <a:ext cx="9144000" cy="653400"/>
          </a:xfrm>
          <a:prstGeom prst="rect">
            <a:avLst/>
          </a:prstGeom>
          <a:solidFill>
            <a:srgbClr val="B276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0" y="1765800"/>
            <a:ext cx="9144000" cy="16119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algun Gothic"/>
              <a:buNone/>
              <a:defRPr b="1" sz="5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404625"/>
            <a:ext cx="9144000" cy="6534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404625"/>
            <a:ext cx="9144000" cy="6534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○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■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●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○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■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●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○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Malgun Gothic"/>
              <a:buChar char="■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○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■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●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○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■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●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○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Malgun Gothic"/>
              <a:buChar char="■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0" y="404625"/>
            <a:ext cx="9144000" cy="6534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준비물">
  <p:cSld name="TITLE_ONLY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404625"/>
            <a:ext cx="9144000" cy="6534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1823500" y="2260500"/>
            <a:ext cx="5124600" cy="6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1" name="Google Shape;41;p7"/>
          <p:cNvSpPr txBox="1"/>
          <p:nvPr/>
        </p:nvSpPr>
        <p:spPr>
          <a:xfrm>
            <a:off x="311700" y="395075"/>
            <a:ext cx="15279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준비물</a:t>
            </a:r>
            <a:endParaRPr b="1" sz="2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2" name="Google Shape;52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16.jpg"/><Relationship Id="rId5" Type="http://schemas.openxmlformats.org/officeDocument/2006/relationships/image" Target="../media/image7.jpg"/><Relationship Id="rId6" Type="http://schemas.openxmlformats.org/officeDocument/2006/relationships/image" Target="../media/image23.jpg"/><Relationship Id="rId7" Type="http://schemas.openxmlformats.org/officeDocument/2006/relationships/image" Target="../media/image6.jpg"/><Relationship Id="rId8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oo.gl/kEdS3T" TargetMode="External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oo.gl/kEdS3T" TargetMode="External"/><Relationship Id="rId4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jpg"/><Relationship Id="rId4" Type="http://schemas.openxmlformats.org/officeDocument/2006/relationships/image" Target="../media/image16.jpg"/><Relationship Id="rId5" Type="http://schemas.openxmlformats.org/officeDocument/2006/relationships/image" Target="../media/image6.jpg"/><Relationship Id="rId6" Type="http://schemas.openxmlformats.org/officeDocument/2006/relationships/image" Target="../media/image17.jpg"/><Relationship Id="rId7" Type="http://schemas.openxmlformats.org/officeDocument/2006/relationships/image" Target="../media/image3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goo.gl/XFWCEx" TargetMode="External"/><Relationship Id="rId4" Type="http://schemas.openxmlformats.org/officeDocument/2006/relationships/image" Target="../media/image5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goo.gl/XFWCEx" TargetMode="External"/><Relationship Id="rId4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goo.gl/XFWCEx" TargetMode="External"/><Relationship Id="rId4" Type="http://schemas.openxmlformats.org/officeDocument/2006/relationships/image" Target="../media/image4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goo.gl/XFWCEx" TargetMode="External"/><Relationship Id="rId4" Type="http://schemas.openxmlformats.org/officeDocument/2006/relationships/image" Target="../media/image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7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6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2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3.png"/><Relationship Id="rId4" Type="http://schemas.openxmlformats.org/officeDocument/2006/relationships/hyperlink" Target="https://www.facebook.com/doyouknowarduino" TargetMode="External"/><Relationship Id="rId5" Type="http://schemas.openxmlformats.org/officeDocument/2006/relationships/image" Target="../media/image55.png"/><Relationship Id="rId6" Type="http://schemas.openxmlformats.org/officeDocument/2006/relationships/hyperlink" Target="http://goo.gl/ke52Jh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type="ctrTitle"/>
          </p:nvPr>
        </p:nvSpPr>
        <p:spPr>
          <a:xfrm>
            <a:off x="311750" y="3587150"/>
            <a:ext cx="8520600" cy="14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LCD 사용하기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조도센서를 이용해 주위 밝기 값이 LCD에 표시되도록 해본다.</a:t>
            </a:r>
            <a:endParaRPr/>
          </a:p>
        </p:txBody>
      </p:sp>
      <p:pic>
        <p:nvPicPr>
          <p:cNvPr descr="1102_001.jpg" id="148" name="Google Shape;1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602_004.jpg" id="153" name="Google Shape;1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525" y="2128780"/>
            <a:ext cx="1848742" cy="1155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602_005.jpg" id="154" name="Google Shape;1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0293" y="2066056"/>
            <a:ext cx="1956884" cy="128093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1"/>
          <p:cNvSpPr txBox="1"/>
          <p:nvPr/>
        </p:nvSpPr>
        <p:spPr>
          <a:xfrm>
            <a:off x="5017500" y="4047775"/>
            <a:ext cx="2134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수수 점퍼 와이어 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17개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7122125" y="4279300"/>
            <a:ext cx="1813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브레드보드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1개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3975701" y="4279300"/>
            <a:ext cx="1813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10k 옴 저항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1개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0702_004.jpg" id="158" name="Google Shape;15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0580" y="2128775"/>
            <a:ext cx="283422" cy="1720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901_001.jpg" id="159" name="Google Shape;15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7050" y="2696901"/>
            <a:ext cx="676500" cy="888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1"/>
          <p:cNvSpPr txBox="1"/>
          <p:nvPr/>
        </p:nvSpPr>
        <p:spPr>
          <a:xfrm>
            <a:off x="2108700" y="4279300"/>
            <a:ext cx="1813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5 mm 조도센서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1개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1102_004.jpg" id="161" name="Google Shape;16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8350" y="2150621"/>
            <a:ext cx="197429" cy="167673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1"/>
          <p:cNvSpPr txBox="1"/>
          <p:nvPr/>
        </p:nvSpPr>
        <p:spPr>
          <a:xfrm>
            <a:off x="3140474" y="4047775"/>
            <a:ext cx="1813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1k 옴 저항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2개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1101_001.jpg" id="163" name="Google Shape;163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7675" y="2682967"/>
            <a:ext cx="2032499" cy="91638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/>
        </p:nvSpPr>
        <p:spPr>
          <a:xfrm>
            <a:off x="367324" y="4047775"/>
            <a:ext cx="1813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LCD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1개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102_008.jpg"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45" y="0"/>
            <a:ext cx="827911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아두이노 보드의 그라운드 핀을 브레드보드 긴 파란색 세로줄에, 전원 핀을 긴 빨간색 세로줄에 연결한다.</a:t>
            </a:r>
            <a:endParaRPr/>
          </a:p>
        </p:txBody>
      </p:sp>
      <p:pic>
        <p:nvPicPr>
          <p:cNvPr descr="1102_009.jpg" id="175" name="Google Shape;1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994843"/>
            <a:ext cx="5073049" cy="3153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조도센서를 브레드보드에 꽂고 전원 핀이 연결된 세로줄, 그라운드 핀이 연결된 세로줄, </a:t>
            </a:r>
            <a:br>
              <a:rPr lang="ko"/>
            </a:br>
            <a:r>
              <a:rPr lang="ko"/>
              <a:t>A0 핀에 각각 연결한다.</a:t>
            </a:r>
            <a:endParaRPr/>
          </a:p>
        </p:txBody>
      </p:sp>
      <p:pic>
        <p:nvPicPr>
          <p:cNvPr descr="1102_010.jpg"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" y="994843"/>
            <a:ext cx="5073049" cy="3153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LCD를 꽂는다.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그림처럼 방향이 똑같도록 한다.</a:t>
            </a:r>
            <a:endParaRPr/>
          </a:p>
        </p:txBody>
      </p:sp>
      <p:pic>
        <p:nvPicPr>
          <p:cNvPr descr="1102_011.jpg" id="187" name="Google Shape;18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" y="994843"/>
            <a:ext cx="5073049" cy="3153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LCD의 K 핀을 그라운드 핀이 꽂힌 세로줄에 연결한다.</a:t>
            </a:r>
            <a:endParaRPr/>
          </a:p>
        </p:txBody>
      </p:sp>
      <p:pic>
        <p:nvPicPr>
          <p:cNvPr descr="1102_012.jpg" id="193" name="Google Shape;19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" y="994843"/>
            <a:ext cx="5073049" cy="3153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중간에 1k 옴 저항을 놓고 A 핀과 그라운드 핀이 꽂힌 세로줄을 연결한다.</a:t>
            </a:r>
            <a:endParaRPr/>
          </a:p>
        </p:txBody>
      </p:sp>
      <p:pic>
        <p:nvPicPr>
          <p:cNvPr descr="1102_013.jpg" id="199" name="Google Shape;19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" y="994843"/>
            <a:ext cx="5073049" cy="3153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LCD의 RW 핀을 그라운드 핀이 연결된 세로줄에 연결한다.</a:t>
            </a:r>
            <a:endParaRPr/>
          </a:p>
        </p:txBody>
      </p:sp>
      <p:pic>
        <p:nvPicPr>
          <p:cNvPr descr="1102_014.jpg" id="205" name="Google Shape;20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" y="994843"/>
            <a:ext cx="5073049" cy="3153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중간에 1k 옴 저항을 놓고 Vo 핀과 그라운드 핀이 꽂힌 세로줄을 연결한다.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LCD의 글자를 완전히 진하게 사용할 것이기 때문에 그라운드와 연결했다.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글자의 진하기를 바꾸고 싶다면 이 곳에 연결하는 전압의 세기를 바꿔주면 된다.</a:t>
            </a:r>
            <a:endParaRPr/>
          </a:p>
        </p:txBody>
      </p:sp>
      <p:pic>
        <p:nvPicPr>
          <p:cNvPr descr="1102_015.jpg" id="211" name="Google Shape;21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" y="994843"/>
            <a:ext cx="5073049" cy="3153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LCD 소개하기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LCD의 VDD 핀을 전원 핀이 연결된 세로줄에 연결한다.</a:t>
            </a:r>
            <a:endParaRPr/>
          </a:p>
        </p:txBody>
      </p:sp>
      <p:pic>
        <p:nvPicPr>
          <p:cNvPr descr="1102_016.jpg" id="217" name="Google Shape;21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" y="994843"/>
            <a:ext cx="5073049" cy="3153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LCD의 VSS 핀을 그라운드 핀이 연결된 세로줄에 연결한다.</a:t>
            </a:r>
            <a:endParaRPr/>
          </a:p>
        </p:txBody>
      </p:sp>
      <p:pic>
        <p:nvPicPr>
          <p:cNvPr descr="1102_017.jpg" id="223" name="Google Shape;22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" y="994843"/>
            <a:ext cx="5073049" cy="3153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LCD의 E 핀을 아두이노 보드의 11번 핀에 연결한다.</a:t>
            </a:r>
            <a:endParaRPr/>
          </a:p>
        </p:txBody>
      </p:sp>
      <p:pic>
        <p:nvPicPr>
          <p:cNvPr descr="1102_018.jpg" id="229" name="Google Shape;22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" y="994843"/>
            <a:ext cx="5073049" cy="3153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LCD의 RS 핀을 아두이노 보드의 12번 핀에 연결한다.</a:t>
            </a:r>
            <a:endParaRPr/>
          </a:p>
        </p:txBody>
      </p:sp>
      <p:pic>
        <p:nvPicPr>
          <p:cNvPr descr="1102_019.jpg" id="235" name="Google Shape;23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" y="994843"/>
            <a:ext cx="5073049" cy="3153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LCD의 D7 핀을 아두이노 보드의 5번 핀에 연결한다.</a:t>
            </a:r>
            <a:endParaRPr/>
          </a:p>
        </p:txBody>
      </p:sp>
      <p:pic>
        <p:nvPicPr>
          <p:cNvPr descr="1102_020.jpg" id="241" name="Google Shape;24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" y="994843"/>
            <a:ext cx="5073049" cy="3153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LCD의 D6 핀을 아두이노 보드의 4번 핀에 연결한다.</a:t>
            </a:r>
            <a:endParaRPr/>
          </a:p>
        </p:txBody>
      </p:sp>
      <p:pic>
        <p:nvPicPr>
          <p:cNvPr descr="1102_021.jpg" id="247" name="Google Shape;24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" y="994843"/>
            <a:ext cx="5073049" cy="3153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6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LCD의 D5 핀을 아두이노 보드의 3번 핀에 연결한다.</a:t>
            </a:r>
            <a:endParaRPr/>
          </a:p>
        </p:txBody>
      </p:sp>
      <p:pic>
        <p:nvPicPr>
          <p:cNvPr descr="1102_022.jpg" id="253" name="Google Shape;25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" y="994843"/>
            <a:ext cx="5073049" cy="3153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7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LCD의 D4 핀을 아두이노 보드의 2번 핀에 연결한다.</a:t>
            </a:r>
            <a:endParaRPr/>
          </a:p>
        </p:txBody>
      </p:sp>
      <p:pic>
        <p:nvPicPr>
          <p:cNvPr descr="1102_023.jpg" id="259" name="Google Shape;25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" y="994843"/>
            <a:ext cx="5073049" cy="3153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102_024.jpg" id="264" name="Google Shape;2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562" y="0"/>
            <a:ext cx="69468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[코드 11-1] 주위 밝기 값을 LCD에 표시하기(</a:t>
            </a:r>
            <a:r>
              <a:rPr lang="ko" sz="2400" u="sng">
                <a:solidFill>
                  <a:srgbClr val="FFFFFF"/>
                </a:solidFill>
                <a:hlinkClick r:id="rId3"/>
              </a:rPr>
              <a:t>goo.gl/kEdS3T</a:t>
            </a:r>
            <a:r>
              <a:rPr lang="ko" sz="2400"/>
              <a:t>)</a:t>
            </a:r>
            <a:endParaRPr sz="2400"/>
          </a:p>
        </p:txBody>
      </p:sp>
      <p:grpSp>
        <p:nvGrpSpPr>
          <p:cNvPr id="270" name="Google Shape;270;p49"/>
          <p:cNvGrpSpPr/>
          <p:nvPr/>
        </p:nvGrpSpPr>
        <p:grpSpPr>
          <a:xfrm>
            <a:off x="37550" y="1120051"/>
            <a:ext cx="9024525" cy="3971025"/>
            <a:chOff x="37550" y="1120051"/>
            <a:chExt cx="9024525" cy="3971025"/>
          </a:xfrm>
        </p:grpSpPr>
        <p:pic>
          <p:nvPicPr>
            <p:cNvPr descr="스크린샷 2016-02-18 오후 3.36.49.png" id="271" name="Google Shape;271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6075" y="1120051"/>
              <a:ext cx="8136000" cy="397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스크린샷 2016-02-18 오후 3.36.49.png" id="272" name="Google Shape;272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550" y="1120051"/>
              <a:ext cx="8136000" cy="3971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액정 화면에 글자나 숫자를 표시하는 전자부품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아두이노와 연결해 사용하는 것은 주로 2줄이 있고 한 줄당 16 글자를 표시할 수 있는 1602 LCD를 많이 사용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글자를 액정에 표시할 때 배경 조명이 있는 것과 없는 것이 있으니 확인하고 사는 것이 좋다.</a:t>
            </a:r>
            <a:endParaRPr/>
          </a:p>
        </p:txBody>
      </p:sp>
      <p:pic>
        <p:nvPicPr>
          <p:cNvPr descr="1101_001.jpg" id="103" name="Google Shape;1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128"/>
            <a:ext cx="5073052" cy="2287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[코드 11-1] 주위 밝기 값을 LCD에 표시하기(</a:t>
            </a:r>
            <a:r>
              <a:rPr lang="ko" sz="2400" u="sng">
                <a:solidFill>
                  <a:srgbClr val="FFFFFF"/>
                </a:solidFill>
                <a:hlinkClick r:id="rId3"/>
              </a:rPr>
              <a:t>goo.gl/kEdS3T</a:t>
            </a:r>
            <a:r>
              <a:rPr lang="ko" sz="2400"/>
              <a:t>)</a:t>
            </a:r>
            <a:endParaRPr sz="2400"/>
          </a:p>
        </p:txBody>
      </p:sp>
      <p:grpSp>
        <p:nvGrpSpPr>
          <p:cNvPr id="278" name="Google Shape;278;p50"/>
          <p:cNvGrpSpPr/>
          <p:nvPr/>
        </p:nvGrpSpPr>
        <p:grpSpPr>
          <a:xfrm>
            <a:off x="50050" y="1130624"/>
            <a:ext cx="9035549" cy="3958225"/>
            <a:chOff x="50050" y="1130624"/>
            <a:chExt cx="9035549" cy="3958225"/>
          </a:xfrm>
        </p:grpSpPr>
        <p:pic>
          <p:nvPicPr>
            <p:cNvPr descr="스크린샷 2016-02-18 오후 3.37.07.png" id="279" name="Google Shape;279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4850" y="1130624"/>
              <a:ext cx="8140749" cy="3958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스크린샷 2016-02-18 오후 3.37.07.png" id="280" name="Google Shape;280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050" y="1130624"/>
              <a:ext cx="8140749" cy="3958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1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LiquidCrystal이라는 LCD 라이브러리를 사용하겠다는 뜻</a:t>
            </a:r>
            <a:endParaRPr/>
          </a:p>
        </p:txBody>
      </p:sp>
      <p:sp>
        <p:nvSpPr>
          <p:cNvPr id="286" name="Google Shape;286;p51"/>
          <p:cNvSpPr txBox="1"/>
          <p:nvPr>
            <p:ph idx="2" type="body"/>
          </p:nvPr>
        </p:nvSpPr>
        <p:spPr>
          <a:xfrm>
            <a:off x="114825" y="83500"/>
            <a:ext cx="4958100" cy="49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000"/>
              <a:t>#include &lt;</a:t>
            </a:r>
            <a:r>
              <a:rPr lang="ko" sz="3000">
                <a:solidFill>
                  <a:srgbClr val="DB5831"/>
                </a:solidFill>
              </a:rPr>
              <a:t>LiquidCrystal</a:t>
            </a:r>
            <a:r>
              <a:rPr lang="ko" sz="3000"/>
              <a:t>.h&gt;</a:t>
            </a:r>
            <a:endParaRPr sz="3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2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[스케치]</a:t>
            </a:r>
            <a:br>
              <a:rPr lang="ko"/>
            </a:br>
            <a:r>
              <a:rPr lang="ko"/>
              <a:t>-[Include Library]-[LiquidCrystal] 메뉴 선택</a:t>
            </a:r>
            <a:endParaRPr/>
          </a:p>
        </p:txBody>
      </p:sp>
      <p:pic>
        <p:nvPicPr>
          <p:cNvPr descr="1102_025.jpg" id="292" name="Google Shape;29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00" y="0"/>
            <a:ext cx="4000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3"/>
          <p:cNvSpPr txBox="1"/>
          <p:nvPr>
            <p:ph idx="1" type="body"/>
          </p:nvPr>
        </p:nvSpPr>
        <p:spPr>
          <a:xfrm>
            <a:off x="114825" y="83500"/>
            <a:ext cx="8946000" cy="49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LiquidCrystal()</a:t>
            </a:r>
            <a:br>
              <a:rPr lang="ko" sz="1200"/>
            </a:br>
            <a:r>
              <a:rPr lang="ko" sz="1200"/>
              <a:t>LiquidCrystal 라이브러리를 초기화하는 함수</a:t>
            </a:r>
            <a:br>
              <a:rPr lang="ko" sz="1200"/>
            </a:b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200"/>
              <a:t>구조</a:t>
            </a:r>
            <a:br>
              <a:rPr lang="ko" sz="1200"/>
            </a:br>
            <a:r>
              <a:rPr lang="ko" sz="1200"/>
              <a:t>LiquidCrystal(RS, E, D4, D5, D6, D7)</a:t>
            </a:r>
            <a:br>
              <a:rPr lang="ko" sz="1200"/>
            </a:b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200"/>
              <a:t>매개변수</a:t>
            </a:r>
            <a:br>
              <a:rPr lang="ko" sz="1200"/>
            </a:br>
            <a:r>
              <a:rPr lang="ko" sz="1200"/>
              <a:t>RS : RS 핀이 연결된 아두이노 보드의 핀 번호</a:t>
            </a:r>
            <a:br>
              <a:rPr lang="ko" sz="1200"/>
            </a:br>
            <a:r>
              <a:rPr lang="ko" sz="1200"/>
              <a:t>E : E 핀이 연결된 아두이노 보드의 핀 번호</a:t>
            </a:r>
            <a:br>
              <a:rPr lang="ko" sz="1200"/>
            </a:br>
            <a:r>
              <a:rPr lang="ko" sz="1200"/>
              <a:t>D4 : D4 핀이 연결된 아두이노 보드의 핀 번호</a:t>
            </a:r>
            <a:br>
              <a:rPr lang="ko" sz="1200"/>
            </a:br>
            <a:r>
              <a:rPr lang="ko" sz="1200"/>
              <a:t>D5 : D5 핀이 연결된 아두이노 보드의 핀 번호</a:t>
            </a:r>
            <a:br>
              <a:rPr lang="ko" sz="1200"/>
            </a:br>
            <a:r>
              <a:rPr lang="ko" sz="1200"/>
              <a:t>D6 : D6 핀이 연결된 아두이노 보드의 핀 번호</a:t>
            </a:r>
            <a:br>
              <a:rPr lang="ko" sz="1200"/>
            </a:br>
            <a:r>
              <a:rPr lang="ko" sz="1200"/>
              <a:t>D7 : D7 핀이 연결된 아두이노 보드의 핀 번호</a:t>
            </a:r>
            <a:br>
              <a:rPr lang="ko" sz="1200"/>
            </a:b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200"/>
              <a:t>반환 값</a:t>
            </a:r>
            <a:br>
              <a:rPr lang="ko" sz="1200"/>
            </a:br>
            <a:r>
              <a:rPr lang="ko" sz="1200"/>
              <a:t>없음</a:t>
            </a:r>
            <a:br>
              <a:rPr lang="ko" sz="1200"/>
            </a:b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 sz="1200"/>
              <a:t>사용 예</a:t>
            </a:r>
            <a:br>
              <a:rPr lang="ko" sz="1200"/>
            </a:br>
            <a:r>
              <a:rPr lang="ko" sz="1200"/>
              <a:t>LiquidCrystal lcd(12, 11, 2, 3, 4, 5);</a:t>
            </a:r>
            <a:br>
              <a:rPr lang="ko" sz="1200"/>
            </a:br>
            <a:r>
              <a:rPr lang="ko" sz="1200"/>
              <a:t>// RS 핀이 12번 핀, E 핀이 11번 핀, D4 핀이 2번 핀, D5 핀이 3번 핀, D6 핀이 4번 핀</a:t>
            </a:r>
            <a:br>
              <a:rPr lang="ko" sz="1200"/>
            </a:br>
            <a:r>
              <a:rPr lang="ko" sz="1200"/>
              <a:t>// D7 핀이 5번 핀에 연결되어있는 LCD를 초기화한다.</a:t>
            </a:r>
            <a:endParaRPr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LiquidCrystal 라이브러리를 초기화할 때 6개의 매개변수로 LCD의 RS, E, D4, D5, D6, D7 핀이 각각 연결된 아두이노 보드의 핀 번호를 써준다.</a:t>
            </a:r>
            <a:endParaRPr/>
          </a:p>
        </p:txBody>
      </p:sp>
      <p:pic>
        <p:nvPicPr>
          <p:cNvPr descr="Untitled-1.jpg" id="303" name="Google Shape;3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5835"/>
            <a:ext cx="5073049" cy="219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5"/>
          <p:cNvSpPr txBox="1"/>
          <p:nvPr>
            <p:ph idx="1" type="body"/>
          </p:nvPr>
        </p:nvSpPr>
        <p:spPr>
          <a:xfrm>
            <a:off x="114825" y="83500"/>
            <a:ext cx="8946000" cy="49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LiquidCrystal.begin()</a:t>
            </a:r>
            <a:br>
              <a:rPr lang="ko" sz="1600"/>
            </a:br>
            <a:r>
              <a:rPr lang="ko" sz="1600"/>
              <a:t>LiquidCrystal 라이브러리와 연결된 LCD를 사용하기 위해 준비한다.</a:t>
            </a:r>
            <a:br>
              <a:rPr lang="ko" sz="1600"/>
            </a:b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600"/>
              <a:t>구조</a:t>
            </a:r>
            <a:br>
              <a:rPr lang="ko" sz="1600"/>
            </a:br>
            <a:r>
              <a:rPr lang="ko" sz="1600"/>
              <a:t>LiquidCrystal.begin(한 줄당 들어가는 글자 개수, 줄의 개수)</a:t>
            </a:r>
            <a:br>
              <a:rPr lang="ko" sz="1600"/>
            </a:b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600"/>
              <a:t>매개변수</a:t>
            </a:r>
            <a:br>
              <a:rPr lang="ko" sz="1600"/>
            </a:br>
            <a:r>
              <a:rPr lang="ko" sz="1600"/>
              <a:t>한 줄당 들어가는 글자 개수 : 한 줄에 들어가는 글자 개수를 뜻함</a:t>
            </a:r>
            <a:br>
              <a:rPr lang="ko" sz="1600"/>
            </a:br>
            <a:r>
              <a:rPr lang="ko" sz="1600"/>
              <a:t>줄의 개수 : 줄의 개수를 뜻함</a:t>
            </a:r>
            <a:br>
              <a:rPr lang="ko" sz="1600"/>
            </a:b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600"/>
              <a:t>반환 값</a:t>
            </a:r>
            <a:br>
              <a:rPr lang="ko" sz="1600"/>
            </a:br>
            <a:r>
              <a:rPr lang="ko" sz="1600"/>
              <a:t>없음</a:t>
            </a:r>
            <a:br>
              <a:rPr lang="ko" sz="1600"/>
            </a:b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 sz="1600"/>
              <a:t>사용 예</a:t>
            </a:r>
            <a:br>
              <a:rPr lang="ko" sz="1600"/>
            </a:br>
            <a:r>
              <a:rPr lang="ko" sz="1600"/>
              <a:t>lcd.begin(16, 2);</a:t>
            </a:r>
            <a:br>
              <a:rPr lang="ko" sz="1600"/>
            </a:br>
            <a:r>
              <a:rPr lang="ko" sz="1600"/>
              <a:t>// LCD에 한 줄당 16 글자가 들어가고 총 2줄을 가지고 있다고 설정</a:t>
            </a:r>
            <a:endParaRPr sz="1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6"/>
          <p:cNvSpPr txBox="1"/>
          <p:nvPr>
            <p:ph idx="1" type="body"/>
          </p:nvPr>
        </p:nvSpPr>
        <p:spPr>
          <a:xfrm>
            <a:off x="114825" y="83500"/>
            <a:ext cx="8946000" cy="49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LiquidCrystal.print()</a:t>
            </a:r>
            <a:br>
              <a:rPr lang="ko" sz="1700"/>
            </a:br>
            <a:r>
              <a:rPr lang="ko" sz="1700"/>
              <a:t>LCD에 글자를 찍는다. 다음 찍을 글자는 이번에 찍은 글자 다음부터 찍힌다.</a:t>
            </a:r>
            <a:br>
              <a:rPr lang="ko" sz="1700"/>
            </a:b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700"/>
              <a:t>구조</a:t>
            </a:r>
            <a:br>
              <a:rPr lang="ko" sz="1700"/>
            </a:br>
            <a:r>
              <a:rPr lang="ko" sz="1700"/>
              <a:t>LiquidCrystal.print(글자)</a:t>
            </a:r>
            <a:br>
              <a:rPr lang="ko" sz="1700"/>
            </a:b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700"/>
              <a:t>매개변수</a:t>
            </a:r>
            <a:br>
              <a:rPr lang="ko" sz="1700"/>
            </a:br>
            <a:r>
              <a:rPr lang="ko" sz="1700"/>
              <a:t>글자 : LCD에 찍을 글자를 뜻함</a:t>
            </a:r>
            <a:br>
              <a:rPr lang="ko" sz="1700"/>
            </a:b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700"/>
              <a:t>반환 값</a:t>
            </a:r>
            <a:br>
              <a:rPr lang="ko" sz="1700"/>
            </a:br>
            <a:r>
              <a:rPr lang="ko" sz="1700"/>
              <a:t>LCD에 찍은 글자의 바이트 수 : LCD에 찍은 글자의 바이트 수를 반환한다.</a:t>
            </a:r>
            <a:br>
              <a:rPr lang="ko" sz="1700"/>
            </a:br>
            <a:r>
              <a:rPr lang="ko" sz="1700"/>
              <a:t>						    실제 사용할 때는 반환하는 값을 꼭 확인할 필요가 없다.</a:t>
            </a:r>
            <a:br>
              <a:rPr lang="ko" sz="1700"/>
            </a:b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 sz="1700"/>
              <a:t>사용 예</a:t>
            </a:r>
            <a:br>
              <a:rPr lang="ko" sz="1700"/>
            </a:br>
            <a:r>
              <a:rPr lang="ko" sz="1700"/>
              <a:t>lcd.print("Hello!"); // LCD에 "Hello!"라는 글자를 찍는다.</a:t>
            </a:r>
            <a:endParaRPr sz="17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print 명령어 매개변수에 글자나 숫자를 넣으면 LCD에 표시된다.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처음 LCD에 글자가 찍히는 위치는 첫 번째 줄 가장 왼쪽부터 시작된다.</a:t>
            </a:r>
            <a:endParaRPr/>
          </a:p>
        </p:txBody>
      </p:sp>
      <p:pic>
        <p:nvPicPr>
          <p:cNvPr descr="1102_027.jpg" id="319" name="Google Shape;31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8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print 명령어로 “ABC”라는 글자를 찍으면 그 다음 글자는 “C” 다음 자리부터 표시됨</a:t>
            </a:r>
            <a:endParaRPr/>
          </a:p>
        </p:txBody>
      </p:sp>
      <p:pic>
        <p:nvPicPr>
          <p:cNvPr descr="1102_028.jpg" id="325" name="Google Shape;32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9"/>
          <p:cNvSpPr txBox="1"/>
          <p:nvPr>
            <p:ph idx="1" type="body"/>
          </p:nvPr>
        </p:nvSpPr>
        <p:spPr>
          <a:xfrm>
            <a:off x="114825" y="83500"/>
            <a:ext cx="8946000" cy="49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LiquidCrystal.clear()</a:t>
            </a:r>
            <a:br>
              <a:rPr lang="ko" sz="1600"/>
            </a:br>
            <a:r>
              <a:rPr lang="ko" sz="1600"/>
              <a:t>LCD에 있는 모든 글자를 지운다. 글자가 찍히는 위치도 다시 첫 번째 줄 가장 왼쪽으로 바뀐다.</a:t>
            </a:r>
            <a:br>
              <a:rPr lang="ko" sz="1600"/>
            </a:b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600"/>
              <a:t>구조</a:t>
            </a:r>
            <a:br>
              <a:rPr lang="ko" sz="1600"/>
            </a:br>
            <a:r>
              <a:rPr lang="ko" sz="1600"/>
              <a:t>LiquidCrystal.clear()</a:t>
            </a:r>
            <a:br>
              <a:rPr lang="ko" sz="1600"/>
            </a:b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600"/>
              <a:t>매개변수</a:t>
            </a:r>
            <a:br>
              <a:rPr lang="ko" sz="1600"/>
            </a:br>
            <a:r>
              <a:rPr lang="ko" sz="1600"/>
              <a:t>없음</a:t>
            </a:r>
            <a:br>
              <a:rPr lang="ko" sz="1600"/>
            </a:b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600"/>
              <a:t>반환 값</a:t>
            </a:r>
            <a:br>
              <a:rPr lang="ko" sz="1600"/>
            </a:br>
            <a:r>
              <a:rPr lang="ko" sz="1600"/>
              <a:t>없음</a:t>
            </a:r>
            <a:br>
              <a:rPr lang="ko" sz="1600"/>
            </a:b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 sz="1600"/>
              <a:t>사용 예</a:t>
            </a:r>
            <a:br>
              <a:rPr lang="ko" sz="1600"/>
            </a:br>
            <a:r>
              <a:rPr lang="ko" sz="1600"/>
              <a:t>lcd.clear(); // LCD에 찍힌 모든 글자를 지운다.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/>
              <a:t>K 핀</a:t>
            </a:r>
            <a:r>
              <a:rPr lang="ko"/>
              <a:t> : 배경 밝기를 제어하기 위해 그라운드에 연결하는 핀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ko"/>
              <a:t>A 핀</a:t>
            </a:r>
            <a:r>
              <a:rPr lang="ko"/>
              <a:t> : 전원에 연결하는 핀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만약 배경 조명이 없거나 배경 밝기가 필요 없다면 이 2개의 핀들을 사용하지 않으면 됨</a:t>
            </a:r>
            <a:endParaRPr/>
          </a:p>
        </p:txBody>
      </p:sp>
      <p:sp>
        <p:nvSpPr>
          <p:cNvPr id="109" name="Google Shape;10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배경 관련</a:t>
            </a:r>
            <a:endParaRPr/>
          </a:p>
        </p:txBody>
      </p:sp>
      <p:pic>
        <p:nvPicPr>
          <p:cNvPr descr="1101_002.jpg"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5544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0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코드를 업로드하고 제대로 동작한다면 주위 밝기에 따라 글자가 찍히는 것을 볼 수 있음</a:t>
            </a:r>
            <a:endParaRPr/>
          </a:p>
        </p:txBody>
      </p:sp>
      <p:pic>
        <p:nvPicPr>
          <p:cNvPr descr="1102_029.jpg" id="336" name="Google Shape;33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4"/>
            <a:ext cx="5073050" cy="3170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거리 값을 LCD에 표시하기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2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초음파센서로 거리를 계산한 뒤 그 값을 LCD에 표시해본다.</a:t>
            </a:r>
            <a:endParaRPr/>
          </a:p>
        </p:txBody>
      </p:sp>
      <p:pic>
        <p:nvPicPr>
          <p:cNvPr descr="1103_001.jpg" id="347" name="Google Shape;34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602_004.jpg" id="352" name="Google Shape;35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525" y="2128780"/>
            <a:ext cx="1848742" cy="1155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602_005.jpg" id="353" name="Google Shape;35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0293" y="2066056"/>
            <a:ext cx="1956884" cy="128093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3"/>
          <p:cNvSpPr txBox="1"/>
          <p:nvPr/>
        </p:nvSpPr>
        <p:spPr>
          <a:xfrm>
            <a:off x="5017500" y="4047775"/>
            <a:ext cx="2134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수수 점퍼 와이어 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18개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p63"/>
          <p:cNvSpPr txBox="1"/>
          <p:nvPr/>
        </p:nvSpPr>
        <p:spPr>
          <a:xfrm>
            <a:off x="7122125" y="4047775"/>
            <a:ext cx="1813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브레드보드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1개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1102_004.jpg" id="356" name="Google Shape;35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0113" y="2150621"/>
            <a:ext cx="197429" cy="1676733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3"/>
          <p:cNvSpPr txBox="1"/>
          <p:nvPr/>
        </p:nvSpPr>
        <p:spPr>
          <a:xfrm>
            <a:off x="3992236" y="4047775"/>
            <a:ext cx="1813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1k 옴 저항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2개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1101_001.jpg" id="358" name="Google Shape;358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675" y="2682967"/>
            <a:ext cx="2032499" cy="916382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63"/>
          <p:cNvSpPr txBox="1"/>
          <p:nvPr/>
        </p:nvSpPr>
        <p:spPr>
          <a:xfrm>
            <a:off x="367324" y="4047775"/>
            <a:ext cx="1813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LCD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1개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1001_001.jpg" id="360" name="Google Shape;360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5872" y="2797800"/>
            <a:ext cx="1378562" cy="91637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63"/>
          <p:cNvSpPr txBox="1"/>
          <p:nvPr/>
        </p:nvSpPr>
        <p:spPr>
          <a:xfrm>
            <a:off x="2638562" y="4047775"/>
            <a:ext cx="1813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초음파센서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1개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103_007.jpg" id="366" name="Google Shape;36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433" y="0"/>
            <a:ext cx="69271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5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아두이노 보드 그라운드 핀을 브레드보드 긴 파란색 세로줄에, 전원 핀을 긴 빨간색 세로줄에 연결한다.</a:t>
            </a:r>
            <a:endParaRPr/>
          </a:p>
        </p:txBody>
      </p:sp>
      <p:pic>
        <p:nvPicPr>
          <p:cNvPr descr="1103_008.jpg" id="372" name="Google Shape;3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696146"/>
            <a:ext cx="5073051" cy="3751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6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초음파센서를 꽂고 Trig를 </a:t>
            </a:r>
            <a:br>
              <a:rPr lang="ko"/>
            </a:br>
            <a:r>
              <a:rPr lang="ko"/>
              <a:t>8번 핀에, Echo를 9번 핀에 연결한다.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초음파센서의 VCC를 전원 핀과 연결된 세로줄에, GND는 그라운드 핀과 연결된 세로줄에 연결한다.</a:t>
            </a:r>
            <a:endParaRPr/>
          </a:p>
        </p:txBody>
      </p:sp>
      <p:pic>
        <p:nvPicPr>
          <p:cNvPr descr="1103_009.jpg" id="378" name="Google Shape;37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696146"/>
            <a:ext cx="5073051" cy="3751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7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LCD를 꽂는다.</a:t>
            </a:r>
            <a:endParaRPr/>
          </a:p>
        </p:txBody>
      </p:sp>
      <p:pic>
        <p:nvPicPr>
          <p:cNvPr descr="1103_010.jpg" id="384" name="Google Shape;38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696146"/>
            <a:ext cx="5073051" cy="3751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8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LCD의 K 핀을 그라운드 핀이 꽂힌 세로줄에 연결한다.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중간에 1k 옴 저항을 놓고 A 핀과 그라운드 핀이 꽂힌 세로줄을 연결한다.</a:t>
            </a:r>
            <a:endParaRPr/>
          </a:p>
        </p:txBody>
      </p:sp>
      <p:pic>
        <p:nvPicPr>
          <p:cNvPr descr="1103_011.jpg" id="390" name="Google Shape;39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696146"/>
            <a:ext cx="5073051" cy="3751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9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LCD의 RW 핀과 VSS 핀을 그라운드 핀이 연결된 세로줄에 연결한다.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중간에 1k 옴 저항을 놓고 Vo 핀과 그라운드 핀이 꽂힌 세로줄을 연결한다.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LCD의 VDD 핀을 전원 핀이 연결된 세로줄에 연결한다.</a:t>
            </a:r>
            <a:endParaRPr/>
          </a:p>
        </p:txBody>
      </p:sp>
      <p:pic>
        <p:nvPicPr>
          <p:cNvPr descr="1103_012.jpg" id="396" name="Google Shape;39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696146"/>
            <a:ext cx="5073051" cy="3751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/>
              <a:t>왼쪽 3번째부터 10번째</a:t>
            </a:r>
            <a:r>
              <a:rPr lang="ko"/>
              <a:t> : 값을 LCD에 보내거나 LCD로부터 값을 받을때 사용하는 핀들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왼쪽부터 순서대로 </a:t>
            </a:r>
            <a:br>
              <a:rPr lang="ko"/>
            </a:br>
            <a:r>
              <a:rPr lang="ko"/>
              <a:t>D7, D6, D5, D4, D3, D2, D1, D0</a:t>
            </a:r>
            <a:endParaRPr/>
          </a:p>
        </p:txBody>
      </p:sp>
      <p:sp>
        <p:nvSpPr>
          <p:cNvPr id="116" name="Google Shape;11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관련</a:t>
            </a:r>
            <a:endParaRPr/>
          </a:p>
        </p:txBody>
      </p:sp>
      <p:pic>
        <p:nvPicPr>
          <p:cNvPr descr="1101_002.jpg"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5544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0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LCD의 E 핀을 아두이노 보드의 11번 핀에, RS 핀을 12번 핀에 연결한다.</a:t>
            </a:r>
            <a:endParaRPr/>
          </a:p>
        </p:txBody>
      </p:sp>
      <p:pic>
        <p:nvPicPr>
          <p:cNvPr descr="1103_013.jpg" id="402" name="Google Shape;40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696146"/>
            <a:ext cx="5073051" cy="3751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LCD의 D7, D6, D5, D4 핀들을 순서대로 아두이노 보드의 </a:t>
            </a:r>
            <a:br>
              <a:rPr lang="ko"/>
            </a:br>
            <a:r>
              <a:rPr lang="ko"/>
              <a:t>5, 4, 3, 2번 핀에 연결한다.</a:t>
            </a:r>
            <a:endParaRPr/>
          </a:p>
        </p:txBody>
      </p:sp>
      <p:pic>
        <p:nvPicPr>
          <p:cNvPr descr="1103_014.jpg" id="408" name="Google Shape;40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696146"/>
            <a:ext cx="5073051" cy="3751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103_015.jpg" id="413" name="Google Shape;41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760" y="0"/>
            <a:ext cx="687048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/>
              <a:t>[코드 11-3] 거리 값을 LCD에 표시하기(</a:t>
            </a:r>
            <a:r>
              <a:rPr lang="ko" sz="2600" u="sng">
                <a:solidFill>
                  <a:srgbClr val="FFFFFF"/>
                </a:solidFill>
                <a:hlinkClick r:id="rId3"/>
              </a:rPr>
              <a:t>goo.gl/XFWCEx</a:t>
            </a:r>
            <a:r>
              <a:rPr lang="ko" sz="2600"/>
              <a:t>)</a:t>
            </a:r>
            <a:endParaRPr sz="2600"/>
          </a:p>
        </p:txBody>
      </p:sp>
      <p:grpSp>
        <p:nvGrpSpPr>
          <p:cNvPr id="419" name="Google Shape;419;p73"/>
          <p:cNvGrpSpPr/>
          <p:nvPr/>
        </p:nvGrpSpPr>
        <p:grpSpPr>
          <a:xfrm>
            <a:off x="56325" y="1113676"/>
            <a:ext cx="9041799" cy="3970025"/>
            <a:chOff x="56325" y="1113676"/>
            <a:chExt cx="9041799" cy="3970025"/>
          </a:xfrm>
        </p:grpSpPr>
        <p:pic>
          <p:nvPicPr>
            <p:cNvPr descr="스크린샷 2016-02-18 오후 4.00.47.png" id="420" name="Google Shape;420;p7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0850" y="1113676"/>
              <a:ext cx="8397274" cy="397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스크린샷 2016-02-18 오후 4.00.47.png" id="421" name="Google Shape;421;p7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325" y="1113676"/>
              <a:ext cx="8397274" cy="3970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/>
              <a:t>[코드 11-3] 거리 값을 LCD에 표시하기(</a:t>
            </a:r>
            <a:r>
              <a:rPr lang="ko" sz="2600" u="sng">
                <a:solidFill>
                  <a:srgbClr val="FFFFFF"/>
                </a:solidFill>
                <a:hlinkClick r:id="rId3"/>
              </a:rPr>
              <a:t>goo.gl/XFWCEx</a:t>
            </a:r>
            <a:r>
              <a:rPr lang="ko" sz="2600"/>
              <a:t>)</a:t>
            </a:r>
            <a:endParaRPr sz="2600"/>
          </a:p>
        </p:txBody>
      </p:sp>
      <p:grpSp>
        <p:nvGrpSpPr>
          <p:cNvPr id="427" name="Google Shape;427;p74"/>
          <p:cNvGrpSpPr/>
          <p:nvPr/>
        </p:nvGrpSpPr>
        <p:grpSpPr>
          <a:xfrm>
            <a:off x="56325" y="1120049"/>
            <a:ext cx="9022477" cy="3970024"/>
            <a:chOff x="56325" y="1120049"/>
            <a:chExt cx="9022477" cy="3970024"/>
          </a:xfrm>
        </p:grpSpPr>
        <p:pic>
          <p:nvPicPr>
            <p:cNvPr descr="스크린샷 2016-02-18 오후 4.01.03.png" id="428" name="Google Shape;428;p7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2075" y="1120049"/>
              <a:ext cx="8396727" cy="3970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스크린샷 2016-02-18 오후 4.01.03.png" id="429" name="Google Shape;429;p7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325" y="1120049"/>
              <a:ext cx="8396727" cy="39700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/>
              <a:t>[코드 11-3] 거리 값을 LCD에 표시하기(</a:t>
            </a:r>
            <a:r>
              <a:rPr lang="ko" sz="2600" u="sng">
                <a:solidFill>
                  <a:srgbClr val="FFFFFF"/>
                </a:solidFill>
                <a:hlinkClick r:id="rId3"/>
              </a:rPr>
              <a:t>goo.gl/XFWCEx</a:t>
            </a:r>
            <a:r>
              <a:rPr lang="ko" sz="2600"/>
              <a:t>)</a:t>
            </a:r>
            <a:endParaRPr sz="2600"/>
          </a:p>
        </p:txBody>
      </p:sp>
      <p:pic>
        <p:nvPicPr>
          <p:cNvPr descr="스크린샷 2016-02-18 오후 4.01.38.png" id="435" name="Google Shape;435;p75"/>
          <p:cNvPicPr preferRelativeResize="0"/>
          <p:nvPr/>
        </p:nvPicPr>
        <p:blipFill rotWithShape="1">
          <a:blip r:embed="rId4">
            <a:alphaModFix/>
          </a:blip>
          <a:srcRect b="0" l="0" r="4634" t="0"/>
          <a:stretch/>
        </p:blipFill>
        <p:spPr>
          <a:xfrm>
            <a:off x="62550" y="1389125"/>
            <a:ext cx="9004274" cy="333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/>
              <a:t>[코드 11-3] 거리 값을 LCD에 표시하기(</a:t>
            </a:r>
            <a:r>
              <a:rPr lang="ko" sz="2600" u="sng">
                <a:solidFill>
                  <a:srgbClr val="FFFFFF"/>
                </a:solidFill>
                <a:hlinkClick r:id="rId3"/>
              </a:rPr>
              <a:t>goo.gl/XFWCEx</a:t>
            </a:r>
            <a:r>
              <a:rPr lang="ko" sz="2600"/>
              <a:t>)</a:t>
            </a:r>
            <a:endParaRPr sz="2600"/>
          </a:p>
        </p:txBody>
      </p:sp>
      <p:grpSp>
        <p:nvGrpSpPr>
          <p:cNvPr id="441" name="Google Shape;441;p76"/>
          <p:cNvGrpSpPr/>
          <p:nvPr/>
        </p:nvGrpSpPr>
        <p:grpSpPr>
          <a:xfrm>
            <a:off x="68850" y="1113624"/>
            <a:ext cx="8997974" cy="3950625"/>
            <a:chOff x="68850" y="1113624"/>
            <a:chExt cx="8997974" cy="3950625"/>
          </a:xfrm>
        </p:grpSpPr>
        <p:pic>
          <p:nvPicPr>
            <p:cNvPr descr="스크린샷 2016-02-18 오후 4.01.59.png" id="442" name="Google Shape;442;p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2125" y="1113624"/>
              <a:ext cx="8334699" cy="3950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스크린샷 2016-02-18 오후 4.01.59.png" id="443" name="Google Shape;443;p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850" y="1113624"/>
              <a:ext cx="8334699" cy="3950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7"/>
          <p:cNvSpPr txBox="1"/>
          <p:nvPr>
            <p:ph idx="1" type="body"/>
          </p:nvPr>
        </p:nvSpPr>
        <p:spPr>
          <a:xfrm>
            <a:off x="114825" y="83500"/>
            <a:ext cx="8946000" cy="49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LiquidCrystal.setCursor()</a:t>
            </a:r>
            <a:br>
              <a:rPr lang="ko" sz="1700"/>
            </a:br>
            <a:r>
              <a:rPr lang="ko" sz="1700"/>
              <a:t>LCD에 다음 글자가 찍힐 위치를 바꿔준다.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ko" sz="1700"/>
            </a:br>
            <a:r>
              <a:rPr b="1" lang="ko" sz="1700"/>
              <a:t>구조</a:t>
            </a:r>
            <a:br>
              <a:rPr lang="ko" sz="1700"/>
            </a:br>
            <a:r>
              <a:rPr lang="ko" sz="1700"/>
              <a:t>LiquidCrystal.setCursor(글자 위치, 줄 위치)</a:t>
            </a:r>
            <a:br>
              <a:rPr lang="ko" sz="1700"/>
            </a:b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700"/>
              <a:t>매개변수</a:t>
            </a:r>
            <a:br>
              <a:rPr lang="ko" sz="1700"/>
            </a:br>
            <a:r>
              <a:rPr lang="ko" sz="1700"/>
              <a:t>글자 위치 : 왼쪽을 기준으로 글자를 찍을 위치를 뜻함</a:t>
            </a:r>
            <a:br>
              <a:rPr lang="ko" sz="1700"/>
            </a:br>
            <a:r>
              <a:rPr lang="ko" sz="1700"/>
              <a:t>줄 위치 : 글자를 찍을 줄 위치를 뜻함</a:t>
            </a:r>
            <a:br>
              <a:rPr lang="ko" sz="1700"/>
            </a:b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700"/>
              <a:t>반환 값</a:t>
            </a:r>
            <a:br>
              <a:rPr lang="ko" sz="1700"/>
            </a:br>
            <a:r>
              <a:rPr lang="ko" sz="1700"/>
              <a:t>없음</a:t>
            </a:r>
            <a:br>
              <a:rPr lang="ko" sz="1700"/>
            </a:b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 sz="1700"/>
              <a:t>사용 예</a:t>
            </a:r>
            <a:br>
              <a:rPr lang="ko" sz="1700"/>
            </a:br>
            <a:r>
              <a:rPr lang="ko" sz="1700"/>
              <a:t>lcd.setCursor(0, 1); // 다음 글자가 찍힐 위치를 두 번째 줄 가장 왼쪽으로 설정한다.</a:t>
            </a:r>
            <a:endParaRPr sz="17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8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setCursor의 매개변수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글자 위치, 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줄 위치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글자가 표시될 위치를 </a:t>
            </a:r>
            <a:br>
              <a:rPr lang="ko"/>
            </a:br>
            <a:r>
              <a:rPr lang="ko"/>
              <a:t>두 번째(1) 줄, 가장 왼쪽(0)으로 설정한다는 뜻</a:t>
            </a:r>
            <a:endParaRPr/>
          </a:p>
        </p:txBody>
      </p:sp>
      <p:pic>
        <p:nvPicPr>
          <p:cNvPr descr="1103_016.jpg" id="454" name="Google Shape;45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19"/>
            <a:ext cx="5073050" cy="3170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9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코드를 업로드하고 제대로 동작한다면 거리에 따라 글자가 찍히는 것을 볼 수 있음</a:t>
            </a:r>
            <a:endParaRPr/>
          </a:p>
        </p:txBody>
      </p:sp>
      <p:pic>
        <p:nvPicPr>
          <p:cNvPr descr="1103_017.jpg" id="460" name="Google Shape;46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/>
              <a:t>E 핀</a:t>
            </a:r>
            <a:r>
              <a:rPr lang="ko"/>
              <a:t> : LCD에 값을 쓸 수 있도록 할지 말지 설정하는 핀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ko"/>
              <a:t>RW 핀</a:t>
            </a:r>
            <a:r>
              <a:rPr lang="ko"/>
              <a:t> : LCD의 값을 읽을지 쓸지 선택할 때 사용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b="1" lang="ko"/>
              <a:t>RS 핀</a:t>
            </a:r>
            <a:r>
              <a:rPr lang="ko"/>
              <a:t> : LCD 안에는 값을 저장할 수 있는 공간이 존재하는데 이 공간 어느 곳에 값을 넣을지 선택할 때 사용</a:t>
            </a:r>
            <a:endParaRPr/>
          </a:p>
        </p:txBody>
      </p:sp>
      <p:sp>
        <p:nvSpPr>
          <p:cNvPr id="123" name="Google Shape;12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설정 관련</a:t>
            </a:r>
            <a:endParaRPr/>
          </a:p>
        </p:txBody>
      </p:sp>
      <p:pic>
        <p:nvPicPr>
          <p:cNvPr descr="1101_002.jpg" id="124" name="Google Shape;1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5544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다양한 LCD 쉴드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1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DFROBOT 제품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글자가 찍히는 위치를 설정할 수 있는 버튼들이 있음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아두이노 보드에 연결할 때 4, 5, 6, 7, 8, 9, 10번 핀들과 A0 핀 사용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쉴드만 꽂으면 LCD를 사용할 수 있다는 게 큰 장점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글자의 진하기, 배경 밝기도 설정할 수 있음</a:t>
            </a:r>
            <a:endParaRPr/>
          </a:p>
        </p:txBody>
      </p:sp>
      <p:sp>
        <p:nvSpPr>
          <p:cNvPr id="471" name="Google Shape;471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LCD 키패드 쉴드</a:t>
            </a:r>
            <a:endParaRPr/>
          </a:p>
        </p:txBody>
      </p:sp>
      <p:pic>
        <p:nvPicPr>
          <p:cNvPr descr="1104_001.jpg" id="472" name="Google Shape;47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057800"/>
            <a:ext cx="5020681" cy="408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2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스파크펀 제품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ko"/>
              <a:t>해상도</a:t>
            </a:r>
            <a:r>
              <a:rPr lang="ko"/>
              <a:t> : 128×128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4,096가지 색 표현 가능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아두이노 보드의 8, 9, 11, 13번 핀들을 사용</a:t>
            </a:r>
            <a:endParaRPr/>
          </a:p>
        </p:txBody>
      </p:sp>
      <p:sp>
        <p:nvSpPr>
          <p:cNvPr id="478" name="Google Shape;478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컬러 LCD 쉴드</a:t>
            </a:r>
            <a:endParaRPr/>
          </a:p>
        </p:txBody>
      </p:sp>
      <p:pic>
        <p:nvPicPr>
          <p:cNvPr descr="1104_002.jpg" id="479" name="Google Shape;47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50" y="1058025"/>
            <a:ext cx="4878861" cy="40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3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TinyCircuits 제품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아두이노 UNO에 연결할 수 있는 LCD 쉴드는 아님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아두이노 호환보드에 </a:t>
            </a:r>
            <a:br>
              <a:rPr lang="ko"/>
            </a:br>
            <a:r>
              <a:rPr lang="ko"/>
              <a:t>연결할 수 있음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엄지손가락만한 크기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ko"/>
              <a:t>해상도</a:t>
            </a:r>
            <a:r>
              <a:rPr lang="ko"/>
              <a:t> : 96×64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LCD와 함께 조이스틱도 연결 가능</a:t>
            </a:r>
            <a:endParaRPr/>
          </a:p>
        </p:txBody>
      </p:sp>
      <p:sp>
        <p:nvSpPr>
          <p:cNvPr id="485" name="Google Shape;485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초소형 컬러 LCD</a:t>
            </a:r>
            <a:endParaRPr/>
          </a:p>
        </p:txBody>
      </p:sp>
      <p:pic>
        <p:nvPicPr>
          <p:cNvPr descr="1104_003.jpg" id="486" name="Google Shape;48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75" y="1057800"/>
            <a:ext cx="4085700" cy="40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acebook-logo.png" id="491" name="Google Shape;49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950" y="2663925"/>
            <a:ext cx="654976" cy="654976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84"/>
          <p:cNvSpPr txBox="1"/>
          <p:nvPr/>
        </p:nvSpPr>
        <p:spPr>
          <a:xfrm>
            <a:off x="217975" y="469700"/>
            <a:ext cx="8708100" cy="17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0">
                <a:latin typeface="Malgun Gothic"/>
                <a:ea typeface="Malgun Gothic"/>
                <a:cs typeface="Malgun Gothic"/>
                <a:sym typeface="Malgun Gothic"/>
              </a:rPr>
              <a:t>감사합니다!</a:t>
            </a:r>
            <a:endParaRPr b="1" sz="8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3" name="Google Shape;493;p84"/>
          <p:cNvSpPr txBox="1"/>
          <p:nvPr/>
        </p:nvSpPr>
        <p:spPr>
          <a:xfrm>
            <a:off x="2787050" y="2792063"/>
            <a:ext cx="60126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u="sng">
                <a:solidFill>
                  <a:schemeClr val="hlink"/>
                </a:solidFill>
                <a:hlinkClick r:id="rId4"/>
              </a:rPr>
              <a:t>fb.com/DoYouKnowArduino</a:t>
            </a:r>
            <a:endParaRPr sz="2000"/>
          </a:p>
        </p:txBody>
      </p:sp>
      <p:pic>
        <p:nvPicPr>
          <p:cNvPr descr="book-bookmark-icon.png" id="494" name="Google Shape;494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6150" y="3476925"/>
            <a:ext cx="820575" cy="8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84"/>
          <p:cNvSpPr txBox="1"/>
          <p:nvPr/>
        </p:nvSpPr>
        <p:spPr>
          <a:xfrm>
            <a:off x="2787050" y="3535450"/>
            <a:ext cx="60126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u="sng">
                <a:solidFill>
                  <a:schemeClr val="hlink"/>
                </a:solidFill>
                <a:hlinkClick r:id="rId6"/>
              </a:rPr>
              <a:t>goo.gl/ke52Jh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/>
              <a:t>VSS 핀</a:t>
            </a:r>
            <a:r>
              <a:rPr lang="ko"/>
              <a:t> : LCD가 작동하기 위해 그라운드에 연결하는 핀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ko"/>
              <a:t>VDD 핀</a:t>
            </a:r>
            <a:r>
              <a:rPr lang="ko"/>
              <a:t> : 전원에 연결하는 핀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b="1" lang="ko"/>
              <a:t>Vo 핀</a:t>
            </a:r>
            <a:r>
              <a:rPr lang="ko"/>
              <a:t> : 글자 색을 진하게 할지 흐리게 할지 설정할 때 사용</a:t>
            </a:r>
            <a:endParaRPr/>
          </a:p>
        </p:txBody>
      </p:sp>
      <p:sp>
        <p:nvSpPr>
          <p:cNvPr id="130" name="Google Shape;13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기타</a:t>
            </a:r>
            <a:endParaRPr/>
          </a:p>
        </p:txBody>
      </p:sp>
      <p:pic>
        <p:nvPicPr>
          <p:cNvPr descr="1101_002.jpg" id="131" name="Google Shape;1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5544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라이브러리</a:t>
            </a:r>
            <a:endParaRPr b="1" sz="20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많이 사용하는 기능을 마치 책처럼 하나로 묶어 편리하게 사용할 수 있도록 만든 것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아두이노 IDE 안에 다양한 라이브러리들이 있어 이것들을 이용해 프로그램을 쉽게 </a:t>
            </a:r>
            <a:br>
              <a:rPr lang="ko"/>
            </a:br>
            <a:r>
              <a:rPr lang="ko"/>
              <a:t>만들 수 있음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LCD의 경우 LiquidCrystal이라는 라이브러리 사용</a:t>
            </a:r>
            <a:endParaRPr/>
          </a:p>
        </p:txBody>
      </p:sp>
      <p:pic>
        <p:nvPicPr>
          <p:cNvPr descr="1101_003.jpg" id="137" name="Google Shape;1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주위 밝기 값을 LCD에 표시하기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